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303" r:id="rId4"/>
    <p:sldId id="266" r:id="rId5"/>
    <p:sldId id="294" r:id="rId6"/>
    <p:sldId id="295" r:id="rId7"/>
    <p:sldId id="297" r:id="rId8"/>
    <p:sldId id="296" r:id="rId9"/>
    <p:sldId id="305" r:id="rId10"/>
    <p:sldId id="310" r:id="rId11"/>
    <p:sldId id="31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5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-2058" y="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9F441BD-4E1D-4F4E-9552-12D3D80D2E57}" type="datetimeFigureOut">
              <a:rPr lang="ru-RU"/>
              <a:pPr>
                <a:defRPr/>
              </a:pPr>
              <a:t>15.04.2017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CAAB1F5-5E40-4FF8-A098-0077AAC23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Перед нами педагогами стоит актуальным поиск альтернативных форм и методов работы с детьми. Одной из форм является создание игрового пособия «Волшебный математический сундучок».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C5EEB1-81DF-4280-9A42-E5F4B53EA50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Игра  «Три из девяти»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Хорошим средством для математического диктанта является эта веселая игра. У каждого ребенка – свое игровое поле! По словесной инструкции или по алгоритму ребенок подбирает кружочки по цвету. Тренируем зрительное восприятие, внимание. Развиваем умение рассуждать! А также ребенок может выступить в роли ведущего, будет сам формулировать задания (развивается связная речь, грамматика) и контролировать их выполнение другими детьми.</a:t>
            </a:r>
          </a:p>
          <a:p>
            <a:pPr>
              <a:spcBef>
                <a:spcPct val="0"/>
              </a:spcBef>
            </a:pPr>
            <a:r>
              <a:rPr lang="ru-RU" smtClean="0"/>
              <a:t>Например: положи кружочек с красной пуговицей в правый верхний угол, а кружочек с желтой пуговицей в правый нижний  угол а между ними кружочек с зеленой пуговицей.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E85AD9-9BB2-42F0-9F7F-E0864682356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ru-RU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Р</a:t>
            </a:r>
            <a:r>
              <a:rPr lang="ru-RU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езультативность использования</a:t>
            </a:r>
            <a:r>
              <a:rPr lang="ru-RU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ru-RU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«Математического сундучка»:</a:t>
            </a:r>
          </a:p>
          <a:p>
            <a:pPr>
              <a:buFont typeface="Wingdings" pitchFamily="2" charset="2"/>
              <a:buNone/>
            </a:pPr>
            <a:r>
              <a:rPr lang="ru-RU" sz="16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Повышен уровень речевой активности и интерес к элементарной математической деятельности у дошкольников</a:t>
            </a:r>
          </a:p>
          <a:p>
            <a:pPr>
              <a:buFont typeface="Wingdings" pitchFamily="2" charset="2"/>
              <a:buNone/>
            </a:pPr>
            <a:r>
              <a:rPr lang="ru-RU" sz="16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Созданы эффективные условия для свободного общения в совместной деятельности детей и взрослых;</a:t>
            </a:r>
          </a:p>
          <a:p>
            <a:pPr>
              <a:buFont typeface="Wingdings" pitchFamily="2" charset="2"/>
              <a:buNone/>
            </a:pPr>
            <a:r>
              <a:rPr lang="ru-RU" sz="16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Имеется положительная динамика в умении преодолевать трудности; не бояться ошибок, стремиться к достижению поставленной цели, переносить усвоенный опыт в новые  жизненные ситуации</a:t>
            </a:r>
          </a:p>
          <a:p>
            <a:pPr>
              <a:spcBef>
                <a:spcPct val="0"/>
              </a:spcBef>
            </a:pPr>
            <a:endParaRPr lang="ru-RU" sz="2000" b="0" dirty="0" smtClean="0"/>
          </a:p>
        </p:txBody>
      </p:sp>
      <p:sp>
        <p:nvSpPr>
          <p:cNvPr id="399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50A941-ED90-4D19-BAFF-035EDCA77872}" type="slidenum">
              <a:rPr lang="ru-RU" sz="1200">
                <a:latin typeface="Calibri" pitchFamily="34" charset="0"/>
              </a:rPr>
              <a:pPr algn="r"/>
              <a:t>11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Сундучок наш не простой </a:t>
            </a:r>
          </a:p>
          <a:p>
            <a:pPr>
              <a:spcBef>
                <a:spcPct val="0"/>
              </a:spcBef>
            </a:pPr>
            <a:r>
              <a:rPr lang="ru-RU" smtClean="0"/>
              <a:t>И внутри он не пустой</a:t>
            </a:r>
          </a:p>
          <a:p>
            <a:pPr>
              <a:spcBef>
                <a:spcPct val="0"/>
              </a:spcBef>
            </a:pPr>
            <a:r>
              <a:rPr lang="ru-RU" smtClean="0"/>
              <a:t>Открываем с вами вместе мы волшебный сундучок</a:t>
            </a:r>
          </a:p>
          <a:p>
            <a:pPr>
              <a:spcBef>
                <a:spcPct val="0"/>
              </a:spcBef>
            </a:pPr>
            <a:r>
              <a:rPr lang="ru-RU" smtClean="0"/>
              <a:t>Игры не обычные</a:t>
            </a:r>
          </a:p>
          <a:p>
            <a:pPr>
              <a:spcBef>
                <a:spcPct val="0"/>
              </a:spcBef>
            </a:pPr>
            <a:r>
              <a:rPr lang="ru-RU" smtClean="0"/>
              <a:t>Бусы-счеты, гусеница с цифрами, математический коврик и панно</a:t>
            </a:r>
          </a:p>
          <a:p>
            <a:pPr>
              <a:spcBef>
                <a:spcPct val="0"/>
              </a:spcBef>
            </a:pPr>
            <a:r>
              <a:rPr lang="ru-RU" smtClean="0"/>
              <a:t>Веселые формы геометрические и цифры симпатичные!</a:t>
            </a:r>
          </a:p>
          <a:p>
            <a:pPr>
              <a:spcBef>
                <a:spcPct val="0"/>
              </a:spcBef>
            </a:pPr>
            <a:r>
              <a:rPr lang="ru-RU" smtClean="0"/>
              <a:t>Все красивое такое и приятное  на ощупь!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D29AC4-0596-4F2F-B680-E6CD687171C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8443BF-8E62-44FE-8F6E-9DAD8A48439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Предлагаю вашему вниманию</a:t>
            </a:r>
            <a:r>
              <a:rPr lang="ru-RU" b="1" smtClean="0"/>
              <a:t> коврик «Лесная полянка». 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Дети с удовольствием украшают коврик красивыми, яркими, самоклеющимися фигурками. Они располагают фигурки  и считают их количество.</a:t>
            </a:r>
            <a:r>
              <a:rPr lang="ru-RU" b="1" smtClean="0"/>
              <a:t> </a:t>
            </a:r>
            <a:r>
              <a:rPr lang="ru-RU" smtClean="0"/>
              <a:t>Ребята рассказывают и показывают,  куда они расположили свои фигурки (вверху, внизу, справа, слева, над, под и т.д.),  закрепляя  понятия о пространственных отношениях.</a:t>
            </a:r>
          </a:p>
          <a:p>
            <a:pPr>
              <a:spcBef>
                <a:spcPct val="0"/>
              </a:spcBef>
            </a:pPr>
            <a:r>
              <a:rPr lang="ru-RU" smtClean="0"/>
              <a:t> 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E04C10-DFC2-4C42-A7A6-38844697523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Педагог   обращается к детям: «Маша очень любит варенье. Давайте и мы с вами сварим для нее варенье»,  обращает внимание  на то, что рядом с каждой банкой лежит карточка с цифрой и в  банку нужно положить такое количество ягод, фруктов, которое соответствует этой цифре. 2 вариант с прищепками. Можно предложить детям объединиться в пары, договориться между собой – один отсчитывает количество ягод, фруктов, а второй считает количество прищепок. Непринужденная атмосфера, право выбора партнера, задания – это дает возможность общения между детьми.</a:t>
            </a:r>
          </a:p>
          <a:p>
            <a:pPr>
              <a:spcBef>
                <a:spcPct val="0"/>
              </a:spcBef>
            </a:pPr>
            <a:r>
              <a:rPr lang="ru-RU" b="1" smtClean="0"/>
              <a:t> 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E887F9-7126-4ACA-B0B3-31098AFCFE8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 Игра «Клоун Клепа учит считать» - </a:t>
            </a:r>
            <a:r>
              <a:rPr lang="ru-RU" smtClean="0"/>
              <a:t>вызывает  познавательный интерес к играм с цифрами.</a:t>
            </a:r>
          </a:p>
          <a:p>
            <a:pPr>
              <a:spcBef>
                <a:spcPct val="0"/>
              </a:spcBef>
            </a:pPr>
            <a:r>
              <a:rPr lang="ru-RU" smtClean="0"/>
              <a:t>Закрепляем  знания об образе цифр</a:t>
            </a:r>
            <a:r>
              <a:rPr lang="ru-RU" b="1" smtClean="0"/>
              <a:t>, </a:t>
            </a:r>
            <a:r>
              <a:rPr lang="ru-RU" smtClean="0"/>
              <a:t>понимать их соответствие числу предметов, развивать мелкую моторику рук, упражнять в нахождении места цифр в числовом ряду, последующего и предыдущего числа.</a:t>
            </a:r>
          </a:p>
          <a:p>
            <a:pPr>
              <a:spcBef>
                <a:spcPct val="0"/>
              </a:spcBef>
            </a:pPr>
            <a:r>
              <a:rPr lang="ru-RU" smtClean="0"/>
              <a:t> </a:t>
            </a:r>
          </a:p>
          <a:p>
            <a:pPr>
              <a:spcBef>
                <a:spcPct val="0"/>
              </a:spcBef>
            </a:pPr>
            <a:r>
              <a:rPr lang="ru-RU" b="1" smtClean="0"/>
              <a:t> </a:t>
            </a:r>
            <a:r>
              <a:rPr lang="ru-RU" smtClean="0"/>
              <a:t>Ребенок рассматривает кружочки с цифрами и запоминает их. Взрослый меняет  их  местами.  Ребенок  указывает,  что  изменилось.  Если  какой - либо кружочек  убирается, ребенок угадывает, какой цифры не стало.</a:t>
            </a:r>
          </a:p>
          <a:p>
            <a:pPr>
              <a:spcBef>
                <a:spcPct val="0"/>
              </a:spcBef>
            </a:pPr>
            <a:r>
              <a:rPr lang="ru-RU" b="1" smtClean="0"/>
              <a:t>Варианты: </a:t>
            </a:r>
            <a:r>
              <a:rPr lang="ru-RU" smtClean="0"/>
              <a:t>детям предлагается посчитать бусинки на кружочках, обвести пальцами цифру и назвать ее.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CFE8A7-255B-457D-A1AD-450F8EFBCA7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Игра «Цветочная поляна»  - </a:t>
            </a:r>
            <a:r>
              <a:rPr lang="ru-RU" smtClean="0"/>
              <a:t>Дети прикрепляют разноцветные прищепки по количеству божьих коровок и пчелок, обязательно сопровождая речью свои действия.</a:t>
            </a:r>
          </a:p>
          <a:p>
            <a:pPr>
              <a:spcBef>
                <a:spcPct val="0"/>
              </a:spcBef>
            </a:pPr>
            <a:r>
              <a:rPr lang="ru-RU" smtClean="0"/>
              <a:t> 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B83DCB-3B00-4B88-BCCC-6841E743697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Лабиринты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А  у нас необычный лабиринт.  Нужно провести божью коровку или пчелку под сеточкой по лабиринту к назначенной цели,  в соответствии с заданным направлением (направо, налево, вперед, вниз, вверх, назад). Ориентируясь в пространстве,  ребенок в игре закрепляет сложные понятия и термины.  Дети рассуждают вслух о том, что если продвигать божью коровку неправильно, то там тупик, а если в правильном направлении, то попадешь к назначенной цели.</a:t>
            </a:r>
          </a:p>
          <a:p>
            <a:pPr>
              <a:spcBef>
                <a:spcPct val="0"/>
              </a:spcBef>
            </a:pPr>
            <a:r>
              <a:rPr lang="ru-RU" b="1" smtClean="0"/>
              <a:t>«Счеты-бусинки»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Развитие моторики, счет, совершенствование объяснительной речи  – это результат данной игры!</a:t>
            </a:r>
          </a:p>
          <a:p>
            <a:pPr>
              <a:spcBef>
                <a:spcPct val="0"/>
              </a:spcBef>
            </a:pPr>
            <a:r>
              <a:rPr lang="ru-RU" smtClean="0"/>
              <a:t> 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88C2F2-A810-4BA1-800C-C35692B1039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Математический диск «Посчитай с Машей»</a:t>
            </a:r>
            <a:r>
              <a:rPr lang="ru-RU" smtClean="0"/>
              <a:t> поможет детям не только освоить математические сенсорные эталоны, но и обогатит их словарь. Детям предлагается обследовать предметы в каждом секторе диска  и определить цвет, материал, форму, что способствует повышению тактильной чувствительности. В настоящее время ни для кого уже не секрет, что развитие тактильных ощущений ребенка напрямую связано с развитием речи и интеллекта.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1EBD2E-F736-434A-8738-D3BF34E4CB9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BFEDE-E6D5-49EF-A2A4-F2A63B663140}" type="datetimeFigureOut">
              <a:rPr lang="ru-RU"/>
              <a:pPr>
                <a:defRPr/>
              </a:pPr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F2C2D-2963-493E-BD61-399C862EA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542EE-27DF-4962-8436-CEB9BC270117}" type="datetimeFigureOut">
              <a:rPr lang="ru-RU"/>
              <a:pPr>
                <a:defRPr/>
              </a:pPr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08856-34A6-41F0-98BD-50DFD806D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3B9D0-787A-4333-A31B-8CE9453DD77C}" type="datetimeFigureOut">
              <a:rPr lang="ru-RU"/>
              <a:pPr>
                <a:defRPr/>
              </a:pPr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F405-DF5D-4609-A01C-99A33CFF5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D8DA1-91FC-4839-BA56-8DCCB460EA88}" type="datetimeFigureOut">
              <a:rPr lang="ru-RU"/>
              <a:pPr>
                <a:defRPr/>
              </a:pPr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468E6-5741-47ED-AAC4-7A6230504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76FFA-71CB-4BC4-B16B-0412646325CB}" type="datetimeFigureOut">
              <a:rPr lang="ru-RU"/>
              <a:pPr>
                <a:defRPr/>
              </a:pPr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F60D3-1994-4D59-A37D-B5DA01247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3CFE9-380A-4EAD-BB02-DA929FD547F7}" type="datetimeFigureOut">
              <a:rPr lang="ru-RU"/>
              <a:pPr>
                <a:defRPr/>
              </a:pPr>
              <a:t>15.04.2017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AC938-2794-4F02-A64E-FD4ED549D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28A94-45C8-43C6-A9D1-7325739C56CC}" type="datetimeFigureOut">
              <a:rPr lang="ru-RU"/>
              <a:pPr>
                <a:defRPr/>
              </a:pPr>
              <a:t>15.04.2017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61AD0-FD53-40A2-8F90-144E790E4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CBF68-864E-4252-AC3E-B044F8C16744}" type="datetimeFigureOut">
              <a:rPr lang="ru-RU"/>
              <a:pPr>
                <a:defRPr/>
              </a:pPr>
              <a:t>15.04.2017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6FBF3-5DA4-44A7-AA2E-06E001F1B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FD2FE-D855-4CA9-BB61-E257EE121244}" type="datetimeFigureOut">
              <a:rPr lang="ru-RU"/>
              <a:pPr>
                <a:defRPr/>
              </a:pPr>
              <a:t>15.04.2017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0F1F-1547-44F7-8571-698F9012B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79E6D-4EDF-4B19-BCD6-A4675E037A1B}" type="datetimeFigureOut">
              <a:rPr lang="ru-RU"/>
              <a:pPr>
                <a:defRPr/>
              </a:pPr>
              <a:t>15.04.2017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D232E-0B03-4F98-8EC0-A230BD60F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7688C-3566-4226-B347-CCECF8A9A121}" type="datetimeFigureOut">
              <a:rPr lang="ru-RU"/>
              <a:pPr>
                <a:defRPr/>
              </a:pPr>
              <a:t>15.04.2017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ACFD0-32B2-4199-87A5-E91FFB79C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D7744A-14BB-4544-8374-E218F2CB0932}" type="datetimeFigureOut">
              <a:rPr lang="ru-RU"/>
              <a:pPr>
                <a:defRPr/>
              </a:pPr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2AFC16-7BF8-414F-967E-BC11012EA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1268413"/>
            <a:ext cx="8353425" cy="45370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</a:rPr>
              <a:t>ИГРОВОЕ ПОСОБИЕ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</a:rPr>
              <a:t>«ВОЛШЕБНЫЙ МАТЕМАТИЧЕСКИЙ СУНДУЧОК» КАК СРЕДСТВО ПОЛОЖИТЕЛЬНОЙ МОТИВАЦИИ 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</a:rPr>
              <a:t>К ФОРМИРОВАНИЮ КОММУНИКАТИВНЫХ НАВЫКОВ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</a:rPr>
            </a:br>
            <a:endParaRPr lang="ru-RU" sz="2800" b="1" dirty="0">
              <a:solidFill>
                <a:srgbClr val="FF0000"/>
              </a:solidFill>
              <a:latin typeface="Arial Black" pitchFamily="34" charset="0"/>
              <a:ea typeface="Batang" pitchFamily="18" charset="-127"/>
            </a:endParaRPr>
          </a:p>
        </p:txBody>
      </p:sp>
      <p:sp>
        <p:nvSpPr>
          <p:cNvPr id="14339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8888" y="5013325"/>
            <a:ext cx="6400800" cy="1223963"/>
          </a:xfrm>
        </p:spPr>
        <p:txBody>
          <a:bodyPr/>
          <a:lstStyle/>
          <a:p>
            <a:r>
              <a:rPr lang="ru-RU" sz="1800" b="1" smtClean="0">
                <a:solidFill>
                  <a:srgbClr val="002060"/>
                </a:solidFill>
              </a:rPr>
              <a:t>Подготовила воспитатель МБУ «Лицей №6»  Кузнецова Л.В.</a:t>
            </a:r>
          </a:p>
          <a:p>
            <a:r>
              <a:rPr lang="ru-RU" sz="1800" b="1" smtClean="0">
                <a:solidFill>
                  <a:srgbClr val="002060"/>
                </a:solidFill>
              </a:rPr>
              <a:t>Тольятти  2017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850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«ТРИ ИЗ ДЕВЯТИ»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C:\Users\Admin\Desktop\для Н.В\201610280655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950" y="1001713"/>
            <a:ext cx="4032250" cy="5164137"/>
          </a:xfrm>
        </p:spPr>
      </p:pic>
      <p:pic>
        <p:nvPicPr>
          <p:cNvPr id="32771" name="Picture 3" descr="C:\Users\Admin\Desktop\для Н.В\20161028071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2781300"/>
            <a:ext cx="46529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856662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Р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езультативность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«Математического сундучка»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950" y="1600200"/>
            <a:ext cx="903605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Повышен уровень речевой активности и интерес к элементарной математической деятельности у дошкольников</a:t>
            </a:r>
          </a:p>
          <a:p>
            <a:pPr>
              <a:buFont typeface="Wingdings" pitchFamily="2" charset="2"/>
              <a:buChar char="v"/>
            </a:pPr>
            <a:r>
              <a:rPr 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Созданы эффективные условия для свободного общения в совместной деятельности детей и взрослых;</a:t>
            </a:r>
          </a:p>
          <a:p>
            <a:pPr>
              <a:buFont typeface="Wingdings" pitchFamily="2" charset="2"/>
              <a:buChar char="v"/>
            </a:pPr>
            <a:r>
              <a:rPr 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Имеется положительная динамика в умении преодолевать трудности; не бояться ошибок, стремиться к достижению поставленной цели, переносить усвоенный опыт в новые  жизненные ситуации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0825" y="115888"/>
            <a:ext cx="8785225" cy="20177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atang" pitchFamily="18" charset="-127"/>
              </a:rPr>
              <a:t>ИГРОВОЕ ПОСОБИЕ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atang" pitchFamily="18" charset="-127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atang" pitchFamily="18" charset="-127"/>
              </a:rPr>
              <a:t>«ВОЛШЕБНЫЙ МАТЕМАТИЧЕСКИЙ СУНДУЧОК»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386" name="Текст 7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5113338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mtClean="0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6388" name="Рисунок 4"/>
          <p:cNvPicPr>
            <a:picLocks noChangeAspect="1" noChangeArrowheads="1"/>
          </p:cNvPicPr>
          <p:nvPr/>
        </p:nvPicPr>
        <p:blipFill>
          <a:blip r:embed="rId3" cstate="print"/>
          <a:srcRect l="26666" t="24167" r="31042" b="1389"/>
          <a:stretch>
            <a:fillRect/>
          </a:stretch>
        </p:blipFill>
        <p:spPr bwMode="auto">
          <a:xfrm>
            <a:off x="1547813" y="2060575"/>
            <a:ext cx="54451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928100" cy="8509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ИННОВАЦИОННЫЙ ХАРАКТЕР ПОСОБИЯ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196975"/>
            <a:ext cx="8713787" cy="492918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Занимательный материал и игры «Математического сундучка» особенные: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удожественно и технически хорошо выполнены;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Использовалась красочная фурнитура, ткань разной фактуры;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Применены тенденции современного дизайна;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Имеется единый стиль в оформлении всех игр;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Обеспечивается возможность свободного общения при совместной деятельности детей и взрослых;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основу игрового пособия положен принцип наращивания трудности в играх, вариативность их применения.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ПАННО «Лесная полянка»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G:\день открытых дверей\20161021095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557338"/>
            <a:ext cx="33115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4" descr="G:\Camera\20160414181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484313"/>
            <a:ext cx="33845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«ВАРИМ ВАРЕНЬЕ»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G:\день открытых дверей\201610211012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1484313"/>
            <a:ext cx="6408738" cy="4105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ПАННО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«КЛОУН КЛЕПА УЧИТ СЧИТАТЬ»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D:\Camera\201604141554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1341438"/>
            <a:ext cx="3168650" cy="1468437"/>
          </a:xfrm>
        </p:spPr>
      </p:pic>
      <p:pic>
        <p:nvPicPr>
          <p:cNvPr id="24579" name="Picture 2" descr="C:\Users\Admin\Desktop\для Н.В\201610260959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557338"/>
            <a:ext cx="360045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C:\Users\Admin\Desktop\для Н.В\201610261001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2997200"/>
            <a:ext cx="46815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640762" cy="17859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С ПРИЩЕПКАМИ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«ЦВЕТОЧНАЯ ПОЛЯНА»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 descr="G:\день открытых дверей\20161021100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565400"/>
            <a:ext cx="71580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D:\Camera\2016041416133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867400" y="1773238"/>
            <a:ext cx="2905125" cy="1943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447088" cy="10810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ЛАБИРИНТЫ и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«СЧЕТЫ - БУСИНКИ»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8674" name="Содержимое 3" descr="G:\Camera\2016041415552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87675" y="1484313"/>
            <a:ext cx="3654425" cy="2089150"/>
          </a:xfrm>
        </p:spPr>
      </p:pic>
      <p:pic>
        <p:nvPicPr>
          <p:cNvPr id="28675" name="Picture 3" descr="G:\день открытых дверей\201610211017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6338"/>
            <a:ext cx="41402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G:\день открытых дверей\201610211017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716338"/>
            <a:ext cx="3960813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15700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МАТЕМАТИЧЕСКИЙ ДИСК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«ПОСЧИТАЙ С МАШЕЙ»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22" name="Picture 2" descr="C:\Users\Admin\Desktop\для Н.В\201610261013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00338" y="1341438"/>
            <a:ext cx="3929062" cy="5183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788</Words>
  <Application>Microsoft Office PowerPoint</Application>
  <PresentationFormat>Экран (4:3)</PresentationFormat>
  <Paragraphs>68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ИГРОВОЕ ПОСОБИЕ «ВОЛШЕБНЫЙ МАТЕМАТИЧЕСКИЙ СУНДУЧОК» КАК СРЕДСТВО ПОЛОЖИТЕЛЬНОЙ МОТИВАЦИИ  К ФОРМИРОВАНИЮ КОММУНИКАТИВНЫХ НАВЫКОВ      </vt:lpstr>
      <vt:lpstr>ИГРОВОЕ ПОСОБИЕ  «ВОЛШЕБНЫЙ МАТЕМАТИЧЕСКИЙ СУНДУЧОК» </vt:lpstr>
      <vt:lpstr>ИННОВАЦИОННЫЙ ХАРАКТЕР ПОСОБИЯ</vt:lpstr>
      <vt:lpstr>ПАННО «Лесная полянка»</vt:lpstr>
      <vt:lpstr>ИГРА «ВАРИМ ВАРЕНЬЕ»</vt:lpstr>
      <vt:lpstr>ПАННО «КЛОУН КЛЕПА УЧИТ СЧИТАТЬ»</vt:lpstr>
      <vt:lpstr>ИГРЫ С ПРИЩЕПКАМИ «ЦВЕТОЧНАЯ ПОЛЯНА» </vt:lpstr>
      <vt:lpstr>ЛАБИРИНТЫ и  «СЧЕТЫ - БУСИНКИ»</vt:lpstr>
      <vt:lpstr>МАТЕМАТИЧЕСКИЙ ДИСК  «ПОСЧИТАЙ С МАШЕЙ» </vt:lpstr>
      <vt:lpstr>ИГРА «ТРИ ИЗ ДЕВЯТИ»</vt:lpstr>
      <vt:lpstr>Результативность  «Математического сундучка»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МАТЕМАТИЧЕСКОГО УГОЛКА В ГРУППЕ </dc:title>
  <dc:creator>Admin</dc:creator>
  <cp:lastModifiedBy>Admin</cp:lastModifiedBy>
  <cp:revision>153</cp:revision>
  <dcterms:created xsi:type="dcterms:W3CDTF">2016-03-03T16:40:56Z</dcterms:created>
  <dcterms:modified xsi:type="dcterms:W3CDTF">2017-04-15T04:31:54Z</dcterms:modified>
</cp:coreProperties>
</file>